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0" r:id="rId13"/>
    <p:sldId id="272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85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09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8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07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122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0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69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1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06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46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71CFE-7B6F-4ED5-86F2-B8FE76C59E22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4713D-E3C9-49AD-BCD9-90EA4B670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6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ELISA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156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026" y="264404"/>
            <a:ext cx="8465969" cy="634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00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756" y="974992"/>
            <a:ext cx="5673687" cy="425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91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068" y="1068636"/>
            <a:ext cx="5688376" cy="426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63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52530" y="661012"/>
            <a:ext cx="92982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Procedure:</a:t>
            </a:r>
          </a:p>
          <a:p>
            <a:r>
              <a:rPr lang="en-US" b="1" dirty="0"/>
              <a:t>Day 1: Coating of wells with antigen</a:t>
            </a:r>
          </a:p>
          <a:p>
            <a:r>
              <a:rPr lang="en-US" dirty="0"/>
              <a:t>1. Dilute 30 </a:t>
            </a:r>
            <a:r>
              <a:rPr lang="en-US" dirty="0" err="1"/>
              <a:t>μl</a:t>
            </a:r>
            <a:r>
              <a:rPr lang="en-US" dirty="0"/>
              <a:t> of Antigen with 5.97 ml of coating buffer. Concentration of the diluted capture antigen is 5 </a:t>
            </a:r>
            <a:r>
              <a:rPr lang="en-US" dirty="0" err="1"/>
              <a:t>μg</a:t>
            </a:r>
            <a:r>
              <a:rPr lang="en-US" dirty="0"/>
              <a:t>/ml.</a:t>
            </a:r>
          </a:p>
          <a:p>
            <a:r>
              <a:rPr lang="en-US" dirty="0"/>
              <a:t>2. Pipette 200 </a:t>
            </a:r>
            <a:r>
              <a:rPr lang="en-US" dirty="0" err="1"/>
              <a:t>μl</a:t>
            </a:r>
            <a:r>
              <a:rPr lang="en-US" dirty="0"/>
              <a:t> of diluted capture antigen into each of the </a:t>
            </a:r>
            <a:r>
              <a:rPr lang="en-US" dirty="0" err="1"/>
              <a:t>microtitre</a:t>
            </a:r>
            <a:r>
              <a:rPr lang="en-US" dirty="0"/>
              <a:t> well (24 wells). Tap or shake the plate so </a:t>
            </a:r>
            <a:r>
              <a:rPr lang="en-US" dirty="0" smtClean="0"/>
              <a:t>that the </a:t>
            </a:r>
            <a:r>
              <a:rPr lang="en-US" dirty="0"/>
              <a:t>capture antigen solution is evenly distributed over the bottom of each well.</a:t>
            </a:r>
          </a:p>
          <a:p>
            <a:r>
              <a:rPr lang="en-US" dirty="0"/>
              <a:t>3. Incubate the </a:t>
            </a:r>
            <a:r>
              <a:rPr lang="en-US" dirty="0" err="1"/>
              <a:t>microtitre</a:t>
            </a:r>
            <a:r>
              <a:rPr lang="en-US" dirty="0"/>
              <a:t> wells overnight at 4°C.</a:t>
            </a:r>
          </a:p>
          <a:p>
            <a:endParaRPr lang="en-US" dirty="0" smtClean="0"/>
          </a:p>
          <a:p>
            <a:r>
              <a:rPr lang="en-US" b="1" dirty="0" smtClean="0"/>
              <a:t>Day </a:t>
            </a:r>
            <a:r>
              <a:rPr lang="en-US" b="1" dirty="0"/>
              <a:t>2: Blocking the residual binding sites on the wells</a:t>
            </a:r>
          </a:p>
          <a:p>
            <a:r>
              <a:rPr lang="en-US" dirty="0"/>
              <a:t>4. Discard the well contents. Rinse the wells with distilled water for three times by draining out the water after </a:t>
            </a:r>
            <a:r>
              <a:rPr lang="en-US" dirty="0" smtClean="0"/>
              <a:t>each rinse</a:t>
            </a:r>
            <a:r>
              <a:rPr lang="en-US" dirty="0"/>
              <a:t>.</a:t>
            </a:r>
          </a:p>
          <a:p>
            <a:r>
              <a:rPr lang="en-US" dirty="0"/>
              <a:t>5. Fill each well with 200 </a:t>
            </a:r>
            <a:r>
              <a:rPr lang="en-US" dirty="0" err="1"/>
              <a:t>μl</a:t>
            </a:r>
            <a:r>
              <a:rPr lang="en-US" dirty="0"/>
              <a:t> of blocking buffer and incubate at room temperature for 1 hour.</a:t>
            </a:r>
          </a:p>
          <a:p>
            <a:r>
              <a:rPr lang="en-US" dirty="0"/>
              <a:t>6. Rinse the plate three times (as given above) with distilled water. Drain out the water completely by tapping </a:t>
            </a:r>
            <a:r>
              <a:rPr lang="en-US" dirty="0" smtClean="0"/>
              <a:t>the plate </a:t>
            </a:r>
            <a:r>
              <a:rPr lang="en-US" dirty="0"/>
              <a:t>on a blotting paper.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867" y="4908329"/>
            <a:ext cx="6151397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56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25417" y="539828"/>
            <a:ext cx="821858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Addition of </a:t>
            </a:r>
            <a:r>
              <a:rPr lang="en-US" sz="2000" b="1" dirty="0" smtClean="0"/>
              <a:t>antibody </a:t>
            </a:r>
            <a:r>
              <a:rPr lang="en-US" sz="2000" b="1" dirty="0"/>
              <a:t>to </a:t>
            </a:r>
            <a:r>
              <a:rPr lang="en-US" sz="2000" b="1" dirty="0" smtClean="0"/>
              <a:t>wells</a:t>
            </a:r>
            <a:endParaRPr lang="en-US" sz="2000" b="1" dirty="0"/>
          </a:p>
          <a:p>
            <a:r>
              <a:rPr lang="en-US" sz="2000" dirty="0"/>
              <a:t>7. Prepare standard and test antibody dilutions as given above.</a:t>
            </a:r>
          </a:p>
          <a:p>
            <a:r>
              <a:rPr lang="en-US" sz="2000" dirty="0"/>
              <a:t>8. Add 200 </a:t>
            </a:r>
            <a:r>
              <a:rPr lang="en-US" sz="2000" dirty="0" err="1"/>
              <a:t>μl</a:t>
            </a:r>
            <a:r>
              <a:rPr lang="en-US" sz="2000" dirty="0"/>
              <a:t> of standard antibody, test samples and 1X PBST (wash buffer) to the coated wells (in duplicates).</a:t>
            </a:r>
          </a:p>
          <a:p>
            <a:r>
              <a:rPr lang="en-US" sz="2000" dirty="0" smtClean="0"/>
              <a:t>   9</a:t>
            </a:r>
            <a:r>
              <a:rPr lang="en-US" sz="2000" dirty="0"/>
              <a:t>. Incubate at room temperature for 30 minutes.</a:t>
            </a:r>
          </a:p>
          <a:p>
            <a:r>
              <a:rPr lang="en-US" sz="2000" dirty="0"/>
              <a:t>10. Discard the well contents; fill the wells with 1X PBST, allow it to stand for 3 minutes, discard the contents.</a:t>
            </a:r>
          </a:p>
          <a:p>
            <a:r>
              <a:rPr lang="en-US" sz="2000" dirty="0"/>
              <a:t>Repeat this step twice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793215" y="3911632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/>
              <a:t>Addition of HRP labeled </a:t>
            </a:r>
            <a:r>
              <a:rPr lang="en-US" sz="2000" b="1" dirty="0" smtClean="0"/>
              <a:t>antibody</a:t>
            </a:r>
          </a:p>
          <a:p>
            <a:r>
              <a:rPr lang="en-US" sz="2000" dirty="0" smtClean="0"/>
              <a:t>11</a:t>
            </a:r>
            <a:r>
              <a:rPr lang="en-US" sz="2000" dirty="0"/>
              <a:t>. Dilute 5 </a:t>
            </a:r>
            <a:r>
              <a:rPr lang="en-US" sz="2000" dirty="0" err="1"/>
              <a:t>μl</a:t>
            </a:r>
            <a:r>
              <a:rPr lang="en-US" sz="2000" dirty="0"/>
              <a:t> of Secondary Antibody-HRP conjugate with 5 ml of sample diluent.</a:t>
            </a:r>
          </a:p>
          <a:p>
            <a:r>
              <a:rPr lang="en-US" sz="2000" dirty="0"/>
              <a:t>12. Add 200 </a:t>
            </a:r>
            <a:r>
              <a:rPr lang="en-US" sz="2000" dirty="0" err="1"/>
              <a:t>μl</a:t>
            </a:r>
            <a:r>
              <a:rPr lang="en-US" sz="2000" dirty="0"/>
              <a:t> of diluted HRP labeled antibody to all the wells.</a:t>
            </a:r>
          </a:p>
          <a:p>
            <a:r>
              <a:rPr lang="en-US" sz="2000" dirty="0"/>
              <a:t>13. Incubate at room temperature for 30 minutes.</a:t>
            </a:r>
          </a:p>
          <a:p>
            <a:r>
              <a:rPr lang="en-US" sz="2000" dirty="0"/>
              <a:t>14. Discard the well contents and rinse the wells 3 times with 1X PBST (wash buffer).</a:t>
            </a:r>
          </a:p>
        </p:txBody>
      </p:sp>
    </p:spTree>
    <p:extLst>
      <p:ext uri="{BB962C8B-B14F-4D97-AF65-F5344CB8AC3E}">
        <p14:creationId xmlns:p14="http://schemas.microsoft.com/office/powerpoint/2010/main" val="3021751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69483" y="793214"/>
            <a:ext cx="1075246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Addition of substrate and measurement of absorbance</a:t>
            </a:r>
          </a:p>
          <a:p>
            <a:r>
              <a:rPr lang="en-US" sz="2000" dirty="0"/>
              <a:t>15. Dilute required amount of 10 X TMB substrate solution to 1X using distilled water.</a:t>
            </a:r>
          </a:p>
          <a:p>
            <a:r>
              <a:rPr lang="en-US" sz="2000" dirty="0"/>
              <a:t>16. Add 200 </a:t>
            </a:r>
            <a:r>
              <a:rPr lang="en-US" sz="2000" dirty="0" err="1"/>
              <a:t>μl</a:t>
            </a:r>
            <a:r>
              <a:rPr lang="en-US" sz="2000" dirty="0"/>
              <a:t> of 1X TMB substrate to each well.</a:t>
            </a:r>
          </a:p>
          <a:p>
            <a:r>
              <a:rPr lang="en-US" sz="2000" dirty="0"/>
              <a:t>17. Incubate at room temperature for 10 minutes.</a:t>
            </a:r>
          </a:p>
          <a:p>
            <a:r>
              <a:rPr lang="en-US" sz="2000" dirty="0"/>
              <a:t>18. Add 100 </a:t>
            </a:r>
            <a:r>
              <a:rPr lang="en-US" sz="2000" dirty="0" err="1"/>
              <a:t>μl</a:t>
            </a:r>
            <a:r>
              <a:rPr lang="en-US" sz="2000" dirty="0"/>
              <a:t> of stop solution to each well.</a:t>
            </a:r>
          </a:p>
          <a:p>
            <a:r>
              <a:rPr lang="en-US" sz="2000" dirty="0"/>
              <a:t>19. Transfer the contents of each well to individual tubes containing 2 ml of stop solution.</a:t>
            </a:r>
          </a:p>
          <a:p>
            <a:r>
              <a:rPr lang="en-US" sz="2000" dirty="0"/>
              <a:t>20. Prepare substrate blank by adding 200 </a:t>
            </a:r>
            <a:r>
              <a:rPr lang="en-US" sz="2000" dirty="0" err="1"/>
              <a:t>μl</a:t>
            </a:r>
            <a:r>
              <a:rPr lang="en-US" sz="2000" dirty="0"/>
              <a:t> of 1X substrate solution to 2.1 ml of stop solution.</a:t>
            </a:r>
          </a:p>
          <a:p>
            <a:r>
              <a:rPr lang="en-US" sz="2000" dirty="0"/>
              <a:t>21. Read the absorbance at 450 nm after blanking the spectrophotometer with substrate blank</a:t>
            </a:r>
          </a:p>
        </p:txBody>
      </p:sp>
    </p:spTree>
    <p:extLst>
      <p:ext uri="{BB962C8B-B14F-4D97-AF65-F5344CB8AC3E}">
        <p14:creationId xmlns:p14="http://schemas.microsoft.com/office/powerpoint/2010/main" val="2256919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656" y="963976"/>
            <a:ext cx="5993176" cy="449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76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05" y="974993"/>
            <a:ext cx="5133860" cy="38503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805" y="1228381"/>
            <a:ext cx="5383576" cy="403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01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067" y="180622"/>
            <a:ext cx="7883407" cy="591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5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073" y="399361"/>
            <a:ext cx="6115050" cy="519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8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734" y="220272"/>
            <a:ext cx="5696811" cy="640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962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86" y="271630"/>
            <a:ext cx="9860229" cy="613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67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838200"/>
            <a:ext cx="809625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3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5" y="1914525"/>
            <a:ext cx="504825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72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433</Words>
  <Application>Microsoft Office PowerPoint</Application>
  <PresentationFormat>Widescreen</PresentationFormat>
  <Paragraphs>30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ELISA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ELISA</dc:title>
  <dc:creator>IITG</dc:creator>
  <cp:lastModifiedBy>IITG</cp:lastModifiedBy>
  <cp:revision>9</cp:revision>
  <dcterms:created xsi:type="dcterms:W3CDTF">2023-08-07T05:38:54Z</dcterms:created>
  <dcterms:modified xsi:type="dcterms:W3CDTF">2023-08-09T06:08:33Z</dcterms:modified>
</cp:coreProperties>
</file>

<file path=docProps/thumbnail.jpeg>
</file>